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9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528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8139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07311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890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681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29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0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33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277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81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98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409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84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02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459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727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96BD6-FB70-420D-9898-0843125DC024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9BA95-AFEC-47C2-959A-2BAE17BAA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7919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11038-DF9F-45D7-8766-FA84876D4D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CA" dirty="0"/>
              <a:t>PCF 8591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76599-1D8F-4BA8-83C9-2508F5CF35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 fontScale="85000" lnSpcReduction="10000"/>
          </a:bodyPr>
          <a:lstStyle/>
          <a:p>
            <a:pPr algn="l"/>
            <a:r>
              <a:rPr lang="en-CA" sz="2000" dirty="0"/>
              <a:t>By: Kogul Balasubramaniam</a:t>
            </a:r>
          </a:p>
          <a:p>
            <a:pPr algn="l"/>
            <a:r>
              <a:rPr lang="en-CA" sz="2000" dirty="0"/>
              <a:t>N01093997</a:t>
            </a:r>
          </a:p>
          <a:p>
            <a:pPr algn="l"/>
            <a:r>
              <a:rPr lang="en-CA" sz="2000" dirty="0"/>
              <a:t>CENG 317 – Hardware Production Tech</a:t>
            </a:r>
            <a:endParaRPr lang="en-US" sz="2000" dirty="0"/>
          </a:p>
        </p:txBody>
      </p:sp>
      <p:pic>
        <p:nvPicPr>
          <p:cNvPr id="1026" name="Picture 2" descr="Rpi3SolderedBoard">
            <a:extLst>
              <a:ext uri="{FF2B5EF4-FFF2-40B4-BE49-F238E27FC236}">
                <a16:creationId xmlns:a16="http://schemas.microsoft.com/office/drawing/2014/main" id="{47551FDF-2506-4168-AF68-30E3868E71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50" r="-1" b="-1"/>
          <a:stretch/>
        </p:blipFill>
        <p:spPr bwMode="auto"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376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BDB03-9D24-4CC5-8851-3ABB4B15B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CA" sz="3200" dirty="0"/>
              <a:t>Proposal 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518B9-CB67-4865-94BB-BC66D3DD1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64573"/>
            <a:ext cx="4265573" cy="3854112"/>
          </a:xfrm>
        </p:spPr>
        <p:txBody>
          <a:bodyPr>
            <a:normAutofit/>
          </a:bodyPr>
          <a:lstStyle/>
          <a:p>
            <a:r>
              <a:rPr lang="en-CA" sz="1200" dirty="0"/>
              <a:t>The PCF 8591 is a module used as a DAC/ADC Converters. These being all usable through the I2C Bus.</a:t>
            </a:r>
          </a:p>
          <a:p>
            <a:r>
              <a:rPr lang="en-CA" sz="1200" dirty="0"/>
              <a:t>The Pi itself can be used with just 3.3-5V, so for example a Raspberry Pi 3 development platform can be used.  </a:t>
            </a:r>
          </a:p>
          <a:p>
            <a:r>
              <a:rPr lang="en-CA" sz="1200" dirty="0"/>
              <a:t>The module contains a temperature sensor and a light sensor which can be used to get data on the current temperature and luminosity </a:t>
            </a:r>
          </a:p>
          <a:p>
            <a:pPr lvl="5"/>
            <a:r>
              <a:rPr lang="en-CA" sz="1200" dirty="0"/>
              <a:t>The testing will show the use of the light sensor</a:t>
            </a:r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8D25211A-4CA0-4B53-82BB-1EE7C7F3C7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1379" y="0"/>
            <a:ext cx="72406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PiSetup">
            <a:extLst>
              <a:ext uri="{FF2B5EF4-FFF2-40B4-BE49-F238E27FC236}">
                <a16:creationId xmlns:a16="http://schemas.microsoft.com/office/drawing/2014/main" id="{87F13D84-B9A8-4EE9-8B69-EDAA991064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5" r="10309"/>
          <a:stretch/>
        </p:blipFill>
        <p:spPr bwMode="auto">
          <a:xfrm>
            <a:off x="5304147" y="10"/>
            <a:ext cx="688785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1453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F046EA-DB60-47A4-A11A-691D11FBF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-981812"/>
            <a:ext cx="3977639" cy="1864510"/>
          </a:xfrm>
        </p:spPr>
        <p:txBody>
          <a:bodyPr anchor="b">
            <a:normAutofit/>
          </a:bodyPr>
          <a:lstStyle/>
          <a:p>
            <a:pPr algn="l"/>
            <a:r>
              <a:rPr lang="en-CA" sz="3200" dirty="0"/>
              <a:t>Budget Plan</a:t>
            </a:r>
            <a:endParaRPr lang="en-US" sz="3200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7B91E4E6-C335-4360-A13F-7F16E4CF90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1816191"/>
              </p:ext>
            </p:extLst>
          </p:nvPr>
        </p:nvGraphicFramePr>
        <p:xfrm>
          <a:off x="742950" y="1207350"/>
          <a:ext cx="99822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1977">
                  <a:extLst>
                    <a:ext uri="{9D8B030D-6E8A-4147-A177-3AD203B41FA5}">
                      <a16:colId xmlns:a16="http://schemas.microsoft.com/office/drawing/2014/main" val="2025187740"/>
                    </a:ext>
                  </a:extLst>
                </a:gridCol>
                <a:gridCol w="2496741">
                  <a:extLst>
                    <a:ext uri="{9D8B030D-6E8A-4147-A177-3AD203B41FA5}">
                      <a16:colId xmlns:a16="http://schemas.microsoft.com/office/drawing/2014/main" val="941986148"/>
                    </a:ext>
                  </a:extLst>
                </a:gridCol>
                <a:gridCol w="2496741">
                  <a:extLst>
                    <a:ext uri="{9D8B030D-6E8A-4147-A177-3AD203B41FA5}">
                      <a16:colId xmlns:a16="http://schemas.microsoft.com/office/drawing/2014/main" val="2911058017"/>
                    </a:ext>
                  </a:extLst>
                </a:gridCol>
                <a:gridCol w="2496741">
                  <a:extLst>
                    <a:ext uri="{9D8B030D-6E8A-4147-A177-3AD203B41FA5}">
                      <a16:colId xmlns:a16="http://schemas.microsoft.com/office/drawing/2014/main" val="3897929854"/>
                    </a:ext>
                  </a:extLst>
                </a:gridCol>
              </a:tblGrid>
              <a:tr h="346332">
                <a:tc>
                  <a:txBody>
                    <a:bodyPr/>
                    <a:lstStyle/>
                    <a:p>
                      <a:r>
                        <a:rPr lang="en-CA" dirty="0"/>
                        <a:t>Parts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Source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Part Number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Unit Cost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448354"/>
                  </a:ext>
                </a:extLst>
              </a:tr>
              <a:tr h="346332">
                <a:tc>
                  <a:txBody>
                    <a:bodyPr/>
                    <a:lstStyle/>
                    <a:p>
                      <a:r>
                        <a:rPr lang="en-CA" dirty="0"/>
                        <a:t>Rpi 3 Kit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MakerSpot</a:t>
                      </a:r>
                      <a:r>
                        <a:rPr lang="en-CA" dirty="0"/>
                        <a:t>/Amazon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KRB0127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$69.97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8448642"/>
                  </a:ext>
                </a:extLst>
              </a:tr>
              <a:tr h="346332">
                <a:tc>
                  <a:txBody>
                    <a:bodyPr/>
                    <a:lstStyle/>
                    <a:p>
                      <a:r>
                        <a:rPr lang="en-CA" dirty="0"/>
                        <a:t>PCF 8591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Sunfounder</a:t>
                      </a:r>
                      <a:r>
                        <a:rPr lang="en-CA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$14.99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3393812"/>
                  </a:ext>
                </a:extLst>
              </a:tr>
              <a:tr h="475474">
                <a:tc>
                  <a:txBody>
                    <a:bodyPr/>
                    <a:lstStyle/>
                    <a:p>
                      <a:r>
                        <a:rPr lang="en-CA" dirty="0"/>
                        <a:t>RJ45 Cat7 Ethernet Cable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Amazon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Hl-007826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$8.99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52900"/>
                  </a:ext>
                </a:extLst>
              </a:tr>
              <a:tr h="475474">
                <a:tc>
                  <a:txBody>
                    <a:bodyPr/>
                    <a:lstStyle/>
                    <a:p>
                      <a:r>
                        <a:rPr lang="en-CA" dirty="0"/>
                        <a:t>USB 3.0 Gigabit Adapter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Amazon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AE3101X1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$16.48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3251"/>
                  </a:ext>
                </a:extLst>
              </a:tr>
              <a:tr h="271699">
                <a:tc>
                  <a:txBody>
                    <a:bodyPr/>
                    <a:lstStyle/>
                    <a:p>
                      <a:r>
                        <a:rPr lang="en-CA" dirty="0"/>
                        <a:t>Breadboard/Parts Kit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Humber College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$100.00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760888"/>
                  </a:ext>
                </a:extLst>
              </a:tr>
              <a:tr h="346332">
                <a:tc>
                  <a:txBody>
                    <a:bodyPr/>
                    <a:lstStyle/>
                    <a:p>
                      <a:r>
                        <a:rPr lang="en-CA" dirty="0"/>
                        <a:t>Safety Glasses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Humber College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$5.00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5732761"/>
                  </a:ext>
                </a:extLst>
              </a:tr>
              <a:tr h="346332">
                <a:tc>
                  <a:txBody>
                    <a:bodyPr/>
                    <a:lstStyle/>
                    <a:p>
                      <a:r>
                        <a:rPr lang="en-CA" dirty="0"/>
                        <a:t>Acrylic Case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Humber College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$7.00 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3522863"/>
                  </a:ext>
                </a:extLst>
              </a:tr>
              <a:tr h="346332">
                <a:tc>
                  <a:txBody>
                    <a:bodyPr/>
                    <a:lstStyle/>
                    <a:p>
                      <a:r>
                        <a:rPr lang="en-CA" dirty="0"/>
                        <a:t>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$222.43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470918"/>
                  </a:ext>
                </a:extLst>
              </a:tr>
              <a:tr h="346332">
                <a:tc>
                  <a:txBody>
                    <a:bodyPr/>
                    <a:lstStyle/>
                    <a:p>
                      <a:r>
                        <a:rPr lang="en-CA" dirty="0"/>
                        <a:t>Estimated Tax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$28.92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867449"/>
                  </a:ext>
                </a:extLst>
              </a:tr>
              <a:tr h="346332">
                <a:tc>
                  <a:txBody>
                    <a:bodyPr/>
                    <a:lstStyle/>
                    <a:p>
                      <a:r>
                        <a:rPr lang="en-CA" dirty="0"/>
                        <a:t>Grand 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$</a:t>
                      </a:r>
                      <a:r>
                        <a:rPr lang="en-CA" dirty="0">
                          <a:solidFill>
                            <a:srgbClr val="FF0000"/>
                          </a:solidFill>
                        </a:rPr>
                        <a:t>251.35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72184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5150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1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8AAB91-2C37-491F-AE15-EF4B6A937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CA" sz="3200" dirty="0"/>
              <a:t>Schedule 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929A7-F1A9-4222-85B0-933944DBD4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64573"/>
            <a:ext cx="3977639" cy="3854112"/>
          </a:xfrm>
        </p:spPr>
        <p:txBody>
          <a:bodyPr>
            <a:normAutofit/>
          </a:bodyPr>
          <a:lstStyle/>
          <a:p>
            <a:r>
              <a:rPr lang="en-CA" sz="1600" dirty="0"/>
              <a:t>My Schedule has slightly changed and altered throughout the weeks dues to some missed deadlines but completing the project happened on time   </a:t>
            </a:r>
          </a:p>
          <a:p>
            <a:r>
              <a:rPr lang="en-CA" sz="1600" dirty="0"/>
              <a:t>Behind due to delay on Pi Enclosure but Presentation was on time</a:t>
            </a:r>
            <a:endParaRPr lang="en-US" sz="16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82198AC-F259-42F8-9BE6-A9DC23196B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915017"/>
              </p:ext>
            </p:extLst>
          </p:nvPr>
        </p:nvGraphicFramePr>
        <p:xfrm>
          <a:off x="4972699" y="905216"/>
          <a:ext cx="6533503" cy="5154388"/>
        </p:xfrm>
        <a:graphic>
          <a:graphicData uri="http://schemas.openxmlformats.org/drawingml/2006/table">
            <a:tbl>
              <a:tblPr firstRow="1" bandRow="1"/>
              <a:tblGrid>
                <a:gridCol w="2444836">
                  <a:extLst>
                    <a:ext uri="{9D8B030D-6E8A-4147-A177-3AD203B41FA5}">
                      <a16:colId xmlns:a16="http://schemas.microsoft.com/office/drawing/2014/main" val="2114417857"/>
                    </a:ext>
                  </a:extLst>
                </a:gridCol>
                <a:gridCol w="1254223">
                  <a:extLst>
                    <a:ext uri="{9D8B030D-6E8A-4147-A177-3AD203B41FA5}">
                      <a16:colId xmlns:a16="http://schemas.microsoft.com/office/drawing/2014/main" val="4179916812"/>
                    </a:ext>
                  </a:extLst>
                </a:gridCol>
                <a:gridCol w="1417222">
                  <a:extLst>
                    <a:ext uri="{9D8B030D-6E8A-4147-A177-3AD203B41FA5}">
                      <a16:colId xmlns:a16="http://schemas.microsoft.com/office/drawing/2014/main" val="562944337"/>
                    </a:ext>
                  </a:extLst>
                </a:gridCol>
                <a:gridCol w="1417222">
                  <a:extLst>
                    <a:ext uri="{9D8B030D-6E8A-4147-A177-3AD203B41FA5}">
                      <a16:colId xmlns:a16="http://schemas.microsoft.com/office/drawing/2014/main" val="1661040370"/>
                    </a:ext>
                  </a:extLst>
                </a:gridCol>
              </a:tblGrid>
              <a:tr h="275350">
                <a:tc>
                  <a:txBody>
                    <a:bodyPr/>
                    <a:lstStyle/>
                    <a:p>
                      <a:r>
                        <a:rPr lang="en-US" sz="1300">
                          <a:solidFill>
                            <a:srgbClr val="363636"/>
                          </a:solidFill>
                          <a:effectLst/>
                          <a:latin typeface="Segoe UI" panose="020B0502040204020203" pitchFamily="34" charset="0"/>
                        </a:rPr>
                        <a:t>Task Name</a:t>
                      </a:r>
                      <a:endParaRPr lang="en-US" sz="13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3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solidFill>
                            <a:srgbClr val="363636"/>
                          </a:solidFill>
                          <a:effectLst/>
                          <a:latin typeface="Segoe UI" panose="020B0502040204020203" pitchFamily="34" charset="0"/>
                        </a:rPr>
                        <a:t>Duration</a:t>
                      </a:r>
                      <a:endParaRPr lang="en-US" sz="13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3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solidFill>
                            <a:srgbClr val="363636"/>
                          </a:solidFill>
                          <a:effectLst/>
                          <a:latin typeface="Segoe UI" panose="020B0502040204020203" pitchFamily="34" charset="0"/>
                        </a:rPr>
                        <a:t>Start</a:t>
                      </a:r>
                      <a:endParaRPr lang="en-US" sz="13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3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>
                          <a:solidFill>
                            <a:srgbClr val="363636"/>
                          </a:solidFill>
                          <a:effectLst/>
                          <a:latin typeface="Segoe UI" panose="020B0502040204020203" pitchFamily="34" charset="0"/>
                        </a:rPr>
                        <a:t>Finish</a:t>
                      </a:r>
                      <a:endParaRPr lang="en-US" sz="13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3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61091"/>
                  </a:ext>
                </a:extLst>
              </a:tr>
              <a:tr h="297223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Testing Rpi Light Sensor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hr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9/4/18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9/4/18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8505846"/>
                  </a:ext>
                </a:extLst>
              </a:tr>
              <a:tr h="297223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Pick a Sensor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 mins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9/4/18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9/4/18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1989742"/>
                  </a:ext>
                </a:extLst>
              </a:tr>
              <a:tr h="734677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Type up Proposal for Project/Gather Info about Project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days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9/4/18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9/11/18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106641"/>
                  </a:ext>
                </a:extLst>
              </a:tr>
              <a:tr h="297223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Research on PCF8591 Sensor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 days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9/11/18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 10/8/18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4548203"/>
                  </a:ext>
                </a:extLst>
              </a:tr>
              <a:tr h="297223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Purchase Project Items 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 days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Wed 9/19/18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Thu 9/27/18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4765274"/>
                  </a:ext>
                </a:extLst>
              </a:tr>
              <a:tr h="734677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start working on </a:t>
                      </a:r>
                      <a:r>
                        <a:rPr lang="en-US" sz="14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Pseduo</a:t>
                      </a: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code assignment </a:t>
                      </a:r>
                      <a:r>
                        <a:rPr lang="en-US" sz="14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Wokring</a:t>
                      </a:r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with first years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days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10/9/18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10/16/18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446646"/>
                  </a:ext>
                </a:extLst>
              </a:tr>
              <a:tr h="51595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Proejct on Breadboard Milestone of Project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days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Wed 10/17/18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10/23/18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910516"/>
                  </a:ext>
                </a:extLst>
              </a:tr>
              <a:tr h="297223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Designing the PCB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days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10/23/18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10/30/18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3398080"/>
                  </a:ext>
                </a:extLst>
              </a:tr>
              <a:tr h="515950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Learining to Solder/Soldering PCB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days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Wed 10/31/18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11/6/18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9898621"/>
                  </a:ext>
                </a:extLst>
              </a:tr>
              <a:tr h="297223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Enclosure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 days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Thu 11/8/18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11/20/18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2472797"/>
                  </a:ext>
                </a:extLst>
              </a:tr>
              <a:tr h="297223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 Presenations 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days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11/27/18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12/4/18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71287"/>
                  </a:ext>
                </a:extLst>
              </a:tr>
              <a:tr h="297223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Final Outline of Build Instruction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days</a:t>
                      </a:r>
                      <a:endParaRPr lang="en-US" sz="14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 11/27/18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 12/10/18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000" marR="13000" marT="13000" marB="1300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94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6313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3" name="Picture 76">
            <a:extLst>
              <a:ext uri="{FF2B5EF4-FFF2-40B4-BE49-F238E27FC236}">
                <a16:creationId xmlns:a16="http://schemas.microsoft.com/office/drawing/2014/main" id="{9C65A1FD-5C3D-426A-9BE7-4A2275C71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4104" name="Picture 78">
            <a:extLst>
              <a:ext uri="{FF2B5EF4-FFF2-40B4-BE49-F238E27FC236}">
                <a16:creationId xmlns:a16="http://schemas.microsoft.com/office/drawing/2014/main" id="{8A6AA155-06E3-4DCC-9440-CB5532BC6C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4105" name="Rectangle 80">
            <a:extLst>
              <a:ext uri="{FF2B5EF4-FFF2-40B4-BE49-F238E27FC236}">
                <a16:creationId xmlns:a16="http://schemas.microsoft.com/office/drawing/2014/main" id="{5D043789-C366-46AC-B38E-C8FB008CA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C7DFF3-1776-4819-862F-4CB6CC279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052" y="673240"/>
            <a:ext cx="3170749" cy="3446373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400" dirty="0"/>
              <a:t>Screenshots of Working Code Detection and Enclosure</a:t>
            </a:r>
            <a:br>
              <a:rPr lang="en-US" sz="3400" dirty="0"/>
            </a:br>
            <a:endParaRPr lang="en-US" sz="3400" dirty="0"/>
          </a:p>
        </p:txBody>
      </p:sp>
      <p:sp>
        <p:nvSpPr>
          <p:cNvPr id="4106" name="Rectangle 82">
            <a:extLst>
              <a:ext uri="{FF2B5EF4-FFF2-40B4-BE49-F238E27FC236}">
                <a16:creationId xmlns:a16="http://schemas.microsoft.com/office/drawing/2014/main" id="{F8B04874-A529-4BBC-B665-99A7D1758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Light">
            <a:extLst>
              <a:ext uri="{FF2B5EF4-FFF2-40B4-BE49-F238E27FC236}">
                <a16:creationId xmlns:a16="http://schemas.microsoft.com/office/drawing/2014/main" id="{1B5CAC79-58E5-4FB3-91FE-7F8E126B5E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80" r="-1" b="2549"/>
          <a:stretch/>
        </p:blipFill>
        <p:spPr bwMode="auto">
          <a:xfrm>
            <a:off x="-4739" y="2715766"/>
            <a:ext cx="3726348" cy="4142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7" name="Picture 84">
            <a:extLst>
              <a:ext uri="{FF2B5EF4-FFF2-40B4-BE49-F238E27FC236}">
                <a16:creationId xmlns:a16="http://schemas.microsoft.com/office/drawing/2014/main" id="{8C91E25C-646D-492D-BC8C-35871A626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06"/>
          <a:stretch/>
        </p:blipFill>
        <p:spPr>
          <a:xfrm>
            <a:off x="7925490" y="4375150"/>
            <a:ext cx="4266509" cy="2482850"/>
          </a:xfrm>
          <a:prstGeom prst="rect">
            <a:avLst/>
          </a:prstGeom>
        </p:spPr>
      </p:pic>
      <p:pic>
        <p:nvPicPr>
          <p:cNvPr id="4101" name="Content Placeholder 3">
            <a:extLst>
              <a:ext uri="{FF2B5EF4-FFF2-40B4-BE49-F238E27FC236}">
                <a16:creationId xmlns:a16="http://schemas.microsoft.com/office/drawing/2014/main" id="{717AEF34-DE89-4F73-A0F1-141771DFE22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791" r="20519" b="-2"/>
          <a:stretch/>
        </p:blipFill>
        <p:spPr>
          <a:xfrm>
            <a:off x="20" y="-1"/>
            <a:ext cx="3721588" cy="26243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4EDAE9-B821-4433-A8D0-7C42CAF385A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82" r="38278" b="3"/>
          <a:stretch/>
        </p:blipFill>
        <p:spPr>
          <a:xfrm>
            <a:off x="3829048" y="-1"/>
            <a:ext cx="3705606" cy="41196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547BAC-A160-4A47-A8C8-77615C095F6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30" b="19555"/>
          <a:stretch/>
        </p:blipFill>
        <p:spPr>
          <a:xfrm>
            <a:off x="3829049" y="4233671"/>
            <a:ext cx="3705605" cy="262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870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B7914-90C5-4E2B-B98F-722C2CDBD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296" y="417443"/>
            <a:ext cx="11227904" cy="1639958"/>
          </a:xfrm>
        </p:spPr>
        <p:txBody>
          <a:bodyPr/>
          <a:lstStyle/>
          <a:p>
            <a:pPr algn="ctr"/>
            <a:r>
              <a:rPr lang="en-CA" dirty="0"/>
              <a:t>Course Knowledge from previous Courses Utilized in Project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5AB41-9F21-4D2B-82B0-BD7C1E0EA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Electrical Circuits – Basic Understanding of electrical components and theories</a:t>
            </a:r>
          </a:p>
          <a:p>
            <a:r>
              <a:rPr lang="en-CA" dirty="0"/>
              <a:t>Programming Fundamentals – Introduction to C; Knowledge of basic programing; loops , if statements  etc.</a:t>
            </a:r>
          </a:p>
          <a:p>
            <a:r>
              <a:rPr lang="en-CA" dirty="0"/>
              <a:t>Technical C – Expanded knowledge of C programmed on Raspberry Pi using Remote Desktop Connection </a:t>
            </a:r>
          </a:p>
          <a:p>
            <a:r>
              <a:rPr lang="en-CA" dirty="0"/>
              <a:t>Unix Internals – Basic info on how to traverse through the Unix shell; often used on Rpi 3</a:t>
            </a:r>
          </a:p>
          <a:p>
            <a:r>
              <a:rPr lang="en-CA" dirty="0"/>
              <a:t>Embedded Systems -  More In-depth Knowledge of </a:t>
            </a:r>
            <a:r>
              <a:rPr lang="en-CA" i="1" dirty="0"/>
              <a:t>microcontrollers and 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543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37C43-282B-44AE-9E31-E5C8407CF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33" y="270933"/>
            <a:ext cx="11387667" cy="5427134"/>
          </a:xfrm>
        </p:spPr>
        <p:txBody>
          <a:bodyPr>
            <a:normAutofit/>
          </a:bodyPr>
          <a:lstStyle/>
          <a:p>
            <a:pPr algn="ctr"/>
            <a:r>
              <a:rPr lang="en-CA" dirty="0"/>
              <a:t>Thank You</a:t>
            </a:r>
            <a:br>
              <a:rPr lang="en-CA" dirty="0"/>
            </a:br>
            <a:r>
              <a:rPr lang="en-CA" dirty="0"/>
              <a:t>https://kogulb.github.io/KogulBCENG317Project/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799681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421</Words>
  <Application>Microsoft Office PowerPoint</Application>
  <PresentationFormat>Widescreen</PresentationFormat>
  <Paragraphs>107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Segoe UI</vt:lpstr>
      <vt:lpstr>Vapor Trail</vt:lpstr>
      <vt:lpstr>PCF 8591</vt:lpstr>
      <vt:lpstr>Proposal </vt:lpstr>
      <vt:lpstr>Budget Plan</vt:lpstr>
      <vt:lpstr>Schedule </vt:lpstr>
      <vt:lpstr>Screenshots of Working Code Detection and Enclosure </vt:lpstr>
      <vt:lpstr>Course Knowledge from previous Courses Utilized in Project</vt:lpstr>
      <vt:lpstr>Thank You https://kogulb.github.io/KogulBCENG317Project/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PCF 8591</dc:title>
  <dc:creator>kogul Bala</dc:creator>
  <cp:lastModifiedBy>kogul Bala</cp:lastModifiedBy>
  <cp:revision>6</cp:revision>
  <dcterms:created xsi:type="dcterms:W3CDTF">2018-11-27T18:28:39Z</dcterms:created>
  <dcterms:modified xsi:type="dcterms:W3CDTF">2018-11-27T21:39:58Z</dcterms:modified>
</cp:coreProperties>
</file>